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010"/>
    <p:restoredTop sz="95574"/>
  </p:normalViewPr>
  <p:slideViewPr>
    <p:cSldViewPr snapToGrid="0" snapToObjects="1">
      <p:cViewPr varScale="1">
        <p:scale>
          <a:sx n="96" d="100"/>
          <a:sy n="96" d="100"/>
        </p:scale>
        <p:origin x="1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679C4-355E-1346-88BD-6CA1E1350D19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2E092-A6AC-E046-9024-BA88EB8AA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1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5" name="Google Shape;16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A2A0-F91E-924A-8303-CA0A00A7E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51E7B-4136-8346-BE7C-EFFD443A9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E37F9-FC55-584C-93DE-3E3DC7D7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D9828-F872-9647-B161-DBFD6A69E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B4581-2554-9A49-AD30-F0E9488C1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C8CF0-3000-C043-AF7B-8E99768F2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29E17-5903-1640-B28D-240AFDD52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7139D-EBE6-254B-81F5-16105988D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CBDA7-171B-7F46-9AE1-4A5A6DDB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C3E34-2355-2A42-9427-DD47F61B0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1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FCA93-7F81-3C43-9A81-E0814616F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6A090-546A-6147-B74F-5B1E41860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180B3-0B9E-2A40-8DBD-3588A3E8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125DC-4758-0243-8EE5-7D25B67C6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F9911-56F9-A44D-9117-1D9C84AA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15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8B6E-36C5-2F43-91A8-E8DA6A99A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1C3C3-EC8B-FC47-B9F3-709669CAC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C5B74-E52C-0C41-A037-2C25C1DDD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46B35-6745-CD4A-893D-8E8D43386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A9E5D-58CB-BD4F-ABCE-4A4427F3C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07758-8590-F24F-AC12-E41D8D57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5FA8B-94E3-8442-A802-35AC058B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FFEB1-E95A-5C48-BA40-3629E9884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DD088-060B-FF45-BD29-664BFB8F6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AF3875-FDC6-714A-AEFF-30F35226E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F0020-3A77-EF4A-AB98-68D929670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9A244C-0F1C-A148-8AE5-8EA92B19D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472814-3A25-4D4C-A4AA-E3C150F0B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B3DF3-D79D-2142-BDCE-3CB5D5542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41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0796-7DA1-4A4B-A298-17CB4936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C0E83-FB82-DC47-9743-55B92F758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90B96-C273-1349-9B03-61DC8006C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9180CA-FA97-E84C-960E-4BDBA955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2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F01C1E-A255-914C-8BAC-AC404E934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1EBD90-DB94-5742-807D-E2C32AF7A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207C2-79D8-8843-9068-E3F2D810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3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F0F0-C28B-1844-A2BC-1245C05D7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11349-6A5A-A449-BA75-4EDF43C78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E2197-437E-6340-B6FC-46BB2E3B5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402D3-F725-C14B-89D6-BF683C52C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DBF6D-5C85-BD40-9F42-20EC4616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47055-AB79-9E4F-BBC0-4A65A9418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7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1C0C-7442-0146-8198-2AA0D134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C14AF0-893F-754E-8178-A80E0A7785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71338-6731-1040-85BC-347568BE0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130FD7-5F3C-1247-B275-88761F20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111F9-8293-244F-8B5F-485802083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4E337-0D33-1047-8BC8-7D518CA6D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7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A3550-FEE4-4C45-911C-26FC0BB78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329F96-F676-9946-A3F8-9EACE3A14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309FB-386C-C74E-90B2-C2CBEDA5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E7ACC-59BC-8B4C-905D-48B21C9BF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BCFA0-9757-AB40-A6A2-11E058F0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22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37F765-53DD-2D44-B675-49B6C2F414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B24DBB-6D4B-9D45-B200-8E8A96106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06B1F-C539-0F4E-BD3C-6184F2F2A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D7EA6-DD82-674A-AFBD-764F7FD2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E13E-AC24-8B4D-9687-F867222B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48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2"/>
          <p:cNvSpPr/>
          <p:nvPr/>
        </p:nvSpPr>
        <p:spPr>
          <a:xfrm>
            <a:off x="0" y="6539345"/>
            <a:ext cx="12192000" cy="318655"/>
          </a:xfrm>
          <a:prstGeom prst="rect">
            <a:avLst/>
          </a:prstGeom>
          <a:solidFill>
            <a:srgbClr val="93B3D7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2"/>
          <p:cNvSpPr txBox="1">
            <a:spLocks noGrp="1"/>
          </p:cNvSpPr>
          <p:nvPr>
            <p:ph type="body" idx="1"/>
          </p:nvPr>
        </p:nvSpPr>
        <p:spPr>
          <a:xfrm>
            <a:off x="479857" y="1203793"/>
            <a:ext cx="11232285" cy="4768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007DB8"/>
              </a:buClr>
              <a:buSzPts val="3200"/>
              <a:buChar char="•"/>
              <a:defRPr>
                <a:solidFill>
                  <a:srgbClr val="24406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007DB8"/>
              </a:buClr>
              <a:buSzPts val="2800"/>
              <a:buChar char="–"/>
              <a:defRPr>
                <a:solidFill>
                  <a:srgbClr val="24406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007DB8"/>
              </a:buClr>
              <a:buSzPts val="2400"/>
              <a:buChar char="•"/>
              <a:defRPr>
                <a:solidFill>
                  <a:srgbClr val="24406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007DB8"/>
              </a:buClr>
              <a:buSzPts val="2000"/>
              <a:buChar char="–"/>
              <a:defRPr>
                <a:solidFill>
                  <a:srgbClr val="24406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007DB8"/>
              </a:buClr>
              <a:buSzPts val="2000"/>
              <a:buChar char="»"/>
              <a:defRPr>
                <a:solidFill>
                  <a:srgbClr val="24406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52"/>
          <p:cNvSpPr/>
          <p:nvPr/>
        </p:nvSpPr>
        <p:spPr>
          <a:xfrm>
            <a:off x="232914" y="118228"/>
            <a:ext cx="3899139" cy="10622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2"/>
          <p:cNvSpPr/>
          <p:nvPr/>
        </p:nvSpPr>
        <p:spPr>
          <a:xfrm>
            <a:off x="8131835" y="140564"/>
            <a:ext cx="3899139" cy="10622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2"/>
          <p:cNvSpPr txBox="1"/>
          <p:nvPr/>
        </p:nvSpPr>
        <p:spPr>
          <a:xfrm>
            <a:off x="11395967" y="6561681"/>
            <a:ext cx="635007" cy="24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1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1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2"/>
          <p:cNvSpPr txBox="1">
            <a:spLocks noGrp="1"/>
          </p:cNvSpPr>
          <p:nvPr>
            <p:ph type="title"/>
          </p:nvPr>
        </p:nvSpPr>
        <p:spPr>
          <a:xfrm>
            <a:off x="161026" y="103577"/>
            <a:ext cx="11232285" cy="83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44061"/>
              </a:buClr>
              <a:buSzPts val="2800"/>
              <a:buFont typeface="Calibri"/>
              <a:buNone/>
              <a:defRPr sz="280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8396" y="118227"/>
            <a:ext cx="1748201" cy="509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69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75CA86-A5C5-864E-8435-57A24B50F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E349A-83D5-024B-A145-617CE1027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6BCAE-3ACF-DB47-A5B4-141FA1406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0D72-74E1-2C47-A20B-A9F712FA4733}" type="datetimeFigureOut">
              <a:rPr lang="en-US" smtClean="0"/>
              <a:t>11/11/21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4E5C1-8C6C-0344-BCD2-D791B3E2C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38DF9-EB8A-0B47-853A-47FA9D324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EBD39-14AB-0F44-AD27-38C6058F4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7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8D697BE-1642-437D-BA91-739E6F65589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5" imgW="421" imgH="423" progId="TCLayout.ActiveDocument.1">
                  <p:embed/>
                </p:oleObj>
              </mc:Choice>
              <mc:Fallback>
                <p:oleObj name="think-cell Slide" r:id="rId5" imgW="421" imgH="423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8D697BE-1642-437D-BA91-739E6F6558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Google Shape;167;p4">
            <a:extLst>
              <a:ext uri="{FF2B5EF4-FFF2-40B4-BE49-F238E27FC236}">
                <a16:creationId xmlns:a16="http://schemas.microsoft.com/office/drawing/2014/main" id="{36FECB8B-9359-4741-8A82-F520A2A288DA}"/>
              </a:ext>
            </a:extLst>
          </p:cNvPr>
          <p:cNvSpPr/>
          <p:nvPr/>
        </p:nvSpPr>
        <p:spPr>
          <a:xfrm>
            <a:off x="4754999" y="2670762"/>
            <a:ext cx="3557400" cy="378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8495398" y="2652750"/>
            <a:ext cx="3557400" cy="378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 txBox="1">
            <a:spLocks noGrp="1"/>
          </p:cNvSpPr>
          <p:nvPr>
            <p:ph type="title"/>
          </p:nvPr>
        </p:nvSpPr>
        <p:spPr>
          <a:xfrm>
            <a:off x="161026" y="103577"/>
            <a:ext cx="10076668" cy="8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/>
              <a:t>Our partnership: a vision, new operating principles and investment in infrastructure to support transformation</a:t>
            </a:r>
            <a:endParaRPr/>
          </a:p>
        </p:txBody>
      </p:sp>
      <p:sp>
        <p:nvSpPr>
          <p:cNvPr id="169" name="Google Shape;169;p4"/>
          <p:cNvSpPr/>
          <p:nvPr/>
        </p:nvSpPr>
        <p:spPr>
          <a:xfrm>
            <a:off x="342300" y="2652750"/>
            <a:ext cx="4229700" cy="3789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342300" y="1001625"/>
            <a:ext cx="4229700" cy="1452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GB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Our ICS is a partnership. It’s our shorthand for south-east London working together to improve health and care for our communities.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GB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Our six system-wide priorities for improving care:</a:t>
            </a: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8495398" y="1001625"/>
            <a:ext cx="3557400" cy="145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GB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 an ICS we are being more systematic about the cultural and organisational infrastructure needed for faster change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lang="en-GB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n-GB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Our approach to building cultural and organisational infrastructure:</a:t>
            </a:r>
          </a:p>
        </p:txBody>
      </p:sp>
      <p:sp>
        <p:nvSpPr>
          <p:cNvPr id="172" name="Google Shape;172;p4"/>
          <p:cNvSpPr/>
          <p:nvPr/>
        </p:nvSpPr>
        <p:spPr>
          <a:xfrm flipH="1">
            <a:off x="8749827" y="2884900"/>
            <a:ext cx="2287200" cy="744662"/>
          </a:xfrm>
          <a:prstGeom prst="homePlate">
            <a:avLst>
              <a:gd name="adj" fmla="val 50000"/>
            </a:avLst>
          </a:prstGeom>
          <a:solidFill>
            <a:srgbClr val="E0A6A4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Formalise a new way of working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4"/>
          <p:cNvSpPr/>
          <p:nvPr/>
        </p:nvSpPr>
        <p:spPr>
          <a:xfrm flipH="1">
            <a:off x="8737149" y="3767660"/>
            <a:ext cx="2287200" cy="744662"/>
          </a:xfrm>
          <a:prstGeom prst="homePlate">
            <a:avLst>
              <a:gd name="adj" fmla="val 50000"/>
            </a:avLst>
          </a:prstGeom>
          <a:solidFill>
            <a:srgbClr val="E0A6A4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Establish a new system architecture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4"/>
          <p:cNvSpPr/>
          <p:nvPr/>
        </p:nvSpPr>
        <p:spPr>
          <a:xfrm flipH="1">
            <a:off x="8795389" y="5533181"/>
            <a:ext cx="2287200" cy="744662"/>
          </a:xfrm>
          <a:prstGeom prst="homePlate">
            <a:avLst>
              <a:gd name="adj" fmla="val 50000"/>
            </a:avLst>
          </a:prstGeom>
          <a:solidFill>
            <a:srgbClr val="E0A6A4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Focus on innovation and improvement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789386" y="2823875"/>
            <a:ext cx="3623700" cy="504000"/>
          </a:xfrm>
          <a:prstGeom prst="rect">
            <a:avLst/>
          </a:prstGeom>
          <a:solidFill>
            <a:srgbClr val="CFDFF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Preventing ill-health and supporting wellbeing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782376" y="3417420"/>
            <a:ext cx="3623700" cy="504000"/>
          </a:xfrm>
          <a:prstGeom prst="rect">
            <a:avLst/>
          </a:prstGeom>
          <a:solidFill>
            <a:srgbClr val="CFDFF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Compassionate, whole person care, delivered in community wherever possible</a:t>
            </a:r>
          </a:p>
        </p:txBody>
      </p:sp>
      <p:sp>
        <p:nvSpPr>
          <p:cNvPr id="177" name="Google Shape;177;p4"/>
          <p:cNvSpPr/>
          <p:nvPr/>
        </p:nvSpPr>
        <p:spPr>
          <a:xfrm>
            <a:off x="782376" y="4010965"/>
            <a:ext cx="3623700" cy="504000"/>
          </a:xfrm>
          <a:prstGeom prst="rect">
            <a:avLst/>
          </a:prstGeom>
          <a:solidFill>
            <a:srgbClr val="CFDFF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Rapid access to high quality specialist services when people need them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782376" y="4604510"/>
            <a:ext cx="3623700" cy="504000"/>
          </a:xfrm>
          <a:prstGeom prst="rect">
            <a:avLst/>
          </a:prstGeom>
          <a:solidFill>
            <a:srgbClr val="CFDFF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Joined up care across health and other public services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782376" y="5198055"/>
            <a:ext cx="3623700" cy="504000"/>
          </a:xfrm>
          <a:prstGeom prst="rect">
            <a:avLst/>
          </a:prstGeom>
          <a:solidFill>
            <a:srgbClr val="CFDFF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Addressing health inequalities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782376" y="5791599"/>
            <a:ext cx="3623700" cy="504000"/>
          </a:xfrm>
          <a:prstGeom prst="rect">
            <a:avLst/>
          </a:prstGeom>
          <a:solidFill>
            <a:srgbClr val="CFDFF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Building resilient communities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4754999" y="1001625"/>
            <a:ext cx="3557400" cy="1452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GB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practice this means building on the  significant changes we have made in how we work together</a:t>
            </a:r>
            <a:endParaRPr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en-GB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Our ‘operating principles’ to guide how we manage our system:</a:t>
            </a:r>
            <a:endParaRPr lang="en-GB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"/>
          <p:cNvSpPr/>
          <p:nvPr/>
        </p:nvSpPr>
        <p:spPr>
          <a:xfrm flipH="1">
            <a:off x="4920325" y="2836000"/>
            <a:ext cx="2711400" cy="635700"/>
          </a:xfrm>
          <a:prstGeom prst="homePlate">
            <a:avLst>
              <a:gd name="adj" fmla="val 27970"/>
            </a:avLst>
          </a:prstGeom>
          <a:solidFill>
            <a:srgbClr val="D8EBB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Partnership by default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"/>
          <p:cNvSpPr/>
          <p:nvPr/>
        </p:nvSpPr>
        <p:spPr>
          <a:xfrm flipH="1">
            <a:off x="4920325" y="3526275"/>
            <a:ext cx="2711400" cy="635700"/>
          </a:xfrm>
          <a:prstGeom prst="homePlate">
            <a:avLst>
              <a:gd name="adj" fmla="val 27970"/>
            </a:avLst>
          </a:prstGeom>
          <a:solidFill>
            <a:srgbClr val="D8EBB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 single SEL pound</a:t>
            </a:r>
          </a:p>
        </p:txBody>
      </p:sp>
      <p:sp>
        <p:nvSpPr>
          <p:cNvPr id="185" name="Google Shape;185;p4"/>
          <p:cNvSpPr/>
          <p:nvPr/>
        </p:nvSpPr>
        <p:spPr>
          <a:xfrm flipH="1">
            <a:off x="4920325" y="4228776"/>
            <a:ext cx="2711400" cy="635700"/>
          </a:xfrm>
          <a:prstGeom prst="homePlate">
            <a:avLst>
              <a:gd name="adj" fmla="val 27970"/>
            </a:avLst>
          </a:prstGeom>
          <a:solidFill>
            <a:srgbClr val="D8EBB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Combining our resources</a:t>
            </a:r>
          </a:p>
        </p:txBody>
      </p:sp>
      <p:sp>
        <p:nvSpPr>
          <p:cNvPr id="186" name="Google Shape;186;p4"/>
          <p:cNvSpPr/>
          <p:nvPr/>
        </p:nvSpPr>
        <p:spPr>
          <a:xfrm flipH="1">
            <a:off x="4920325" y="4931274"/>
            <a:ext cx="2711400" cy="635700"/>
          </a:xfrm>
          <a:prstGeom prst="homePlate">
            <a:avLst>
              <a:gd name="adj" fmla="val 27970"/>
            </a:avLst>
          </a:prstGeom>
          <a:solidFill>
            <a:srgbClr val="D8EBB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chemeClr val="dk2"/>
              </a:buClr>
              <a:buSzPts val="1500"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Respecting subsidiarity</a:t>
            </a:r>
          </a:p>
        </p:txBody>
      </p:sp>
      <p:sp>
        <p:nvSpPr>
          <p:cNvPr id="187" name="Google Shape;187;p4"/>
          <p:cNvSpPr/>
          <p:nvPr/>
        </p:nvSpPr>
        <p:spPr>
          <a:xfrm flipH="1">
            <a:off x="4920325" y="5633775"/>
            <a:ext cx="2711400" cy="635700"/>
          </a:xfrm>
          <a:prstGeom prst="homePlate">
            <a:avLst>
              <a:gd name="adj" fmla="val 27970"/>
            </a:avLst>
          </a:prstGeom>
          <a:solidFill>
            <a:srgbClr val="D8EBB0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Ensuring sustainability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81181" y="2867279"/>
            <a:ext cx="600300" cy="6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231487" y="5616019"/>
            <a:ext cx="502575" cy="49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"/>
          <p:cNvPicPr preferRelativeResize="0"/>
          <p:nvPr/>
        </p:nvPicPr>
        <p:blipFill rotWithShape="1">
          <a:blip r:embed="rId9">
            <a:alphaModFix/>
          </a:blip>
          <a:srcRect l="21456" r="22093"/>
          <a:stretch/>
        </p:blipFill>
        <p:spPr>
          <a:xfrm>
            <a:off x="11148373" y="4754333"/>
            <a:ext cx="705013" cy="522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71269" y="3656528"/>
            <a:ext cx="420125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"/>
          <p:cNvSpPr/>
          <p:nvPr/>
        </p:nvSpPr>
        <p:spPr>
          <a:xfrm>
            <a:off x="464525" y="2941475"/>
            <a:ext cx="183300" cy="268800"/>
          </a:xfrm>
          <a:prstGeom prst="homePlate">
            <a:avLst>
              <a:gd name="adj" fmla="val 1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/>
          <p:nvPr/>
        </p:nvSpPr>
        <p:spPr>
          <a:xfrm>
            <a:off x="464525" y="3529775"/>
            <a:ext cx="183300" cy="268800"/>
          </a:xfrm>
          <a:prstGeom prst="homePlate">
            <a:avLst>
              <a:gd name="adj" fmla="val 1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/>
          <p:nvPr/>
        </p:nvSpPr>
        <p:spPr>
          <a:xfrm>
            <a:off x="464525" y="4118075"/>
            <a:ext cx="183300" cy="268800"/>
          </a:xfrm>
          <a:prstGeom prst="homePlate">
            <a:avLst>
              <a:gd name="adj" fmla="val 1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"/>
          <p:cNvSpPr/>
          <p:nvPr/>
        </p:nvSpPr>
        <p:spPr>
          <a:xfrm>
            <a:off x="464525" y="4706375"/>
            <a:ext cx="183300" cy="268800"/>
          </a:xfrm>
          <a:prstGeom prst="homePlate">
            <a:avLst>
              <a:gd name="adj" fmla="val 1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464525" y="5294675"/>
            <a:ext cx="183300" cy="268800"/>
          </a:xfrm>
          <a:prstGeom prst="homePlate">
            <a:avLst>
              <a:gd name="adj" fmla="val 1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464525" y="5882975"/>
            <a:ext cx="183300" cy="268800"/>
          </a:xfrm>
          <a:prstGeom prst="homePlate">
            <a:avLst>
              <a:gd name="adj" fmla="val 1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73;p4">
            <a:extLst>
              <a:ext uri="{FF2B5EF4-FFF2-40B4-BE49-F238E27FC236}">
                <a16:creationId xmlns:a16="http://schemas.microsoft.com/office/drawing/2014/main" id="{CF0373E7-1CEE-41CD-999E-63B07AF7705F}"/>
              </a:ext>
            </a:extLst>
          </p:cNvPr>
          <p:cNvSpPr/>
          <p:nvPr/>
        </p:nvSpPr>
        <p:spPr>
          <a:xfrm flipH="1">
            <a:off x="8765988" y="4650420"/>
            <a:ext cx="2287200" cy="744662"/>
          </a:xfrm>
          <a:prstGeom prst="homePlate">
            <a:avLst>
              <a:gd name="adj" fmla="val 50000"/>
            </a:avLst>
          </a:prstGeom>
          <a:solidFill>
            <a:srgbClr val="E0A6A4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</a:pPr>
            <a:r>
              <a:rPr lang="en-GB" sz="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Support our staff to work as a system</a:t>
            </a:r>
            <a:endParaRPr sz="15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264;p7">
            <a:extLst>
              <a:ext uri="{FF2B5EF4-FFF2-40B4-BE49-F238E27FC236}">
                <a16:creationId xmlns:a16="http://schemas.microsoft.com/office/drawing/2014/main" id="{DDE4F2ED-8E2E-4079-906E-C59F47AB291F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729331" y="4253098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ierarchy Manager Employee Link Community Client Comments - Community  Manager Icon | Transparent PNG Download #4752779 - Vippng">
            <a:extLst>
              <a:ext uri="{FF2B5EF4-FFF2-40B4-BE49-F238E27FC236}">
                <a16:creationId xmlns:a16="http://schemas.microsoft.com/office/drawing/2014/main" id="{D4F18098-9DAC-4B3A-81AB-34B2ED543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1" y="5061888"/>
            <a:ext cx="471765" cy="49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ys Working Icon HD Stock Images | Shutterstock">
            <a:extLst>
              <a:ext uri="{FF2B5EF4-FFF2-40B4-BE49-F238E27FC236}">
                <a16:creationId xmlns:a16="http://schemas.microsoft.com/office/drawing/2014/main" id="{5F74C050-9D8B-4EC1-B1F7-DB2B3EDCE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6" t="17590" r="30910" b="23611"/>
          <a:stretch/>
        </p:blipFill>
        <p:spPr bwMode="auto">
          <a:xfrm>
            <a:off x="11232573" y="2956618"/>
            <a:ext cx="544305" cy="5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ability Icon High Res Stock Images | Shutterstock">
            <a:extLst>
              <a:ext uri="{FF2B5EF4-FFF2-40B4-BE49-F238E27FC236}">
                <a16:creationId xmlns:a16="http://schemas.microsoft.com/office/drawing/2014/main" id="{8E33E449-EDEA-4BEE-9324-652751D91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1" t="21328" r="28182" b="42046"/>
          <a:stretch/>
        </p:blipFill>
        <p:spPr bwMode="auto">
          <a:xfrm>
            <a:off x="7769221" y="5666954"/>
            <a:ext cx="530220" cy="5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oogle Shape;192;p4">
            <a:extLst>
              <a:ext uri="{FF2B5EF4-FFF2-40B4-BE49-F238E27FC236}">
                <a16:creationId xmlns:a16="http://schemas.microsoft.com/office/drawing/2014/main" id="{0B9F6F55-5FF8-4978-AB04-73317D711FCC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220579" y="3854214"/>
            <a:ext cx="560600" cy="56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185</Words>
  <Application>Microsoft Macintosh PowerPoint</Application>
  <PresentationFormat>Widescreen</PresentationFormat>
  <Paragraphs>44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think-cell Slide</vt:lpstr>
      <vt:lpstr>Our partnership: a vision, new operating principles and investment in infrastructure to support transformation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partnership: a vision, new operating principles and investment in infrastructure to support transformation</dc:title>
  <dc:creator>Adrian McLachlan</dc:creator>
  <cp:lastModifiedBy>Vicky Album</cp:lastModifiedBy>
  <cp:revision>1</cp:revision>
  <dcterms:created xsi:type="dcterms:W3CDTF">2021-11-10T23:06:50Z</dcterms:created>
  <dcterms:modified xsi:type="dcterms:W3CDTF">2021-11-11T16:29:03Z</dcterms:modified>
</cp:coreProperties>
</file>